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Alexandria Medium"/>
      <p:regular r:id="rId15"/>
      <p:bold r:id="rId16"/>
    </p:embeddedFont>
    <p:embeddedFont>
      <p:font typeface="Manrope"/>
      <p:regular r:id="rId17"/>
      <p:bold r:id="rId18"/>
    </p:embeddedFont>
    <p:embeddedFont>
      <p:font typeface="Source Sans 3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3-bold.fntdata"/><Relationship Id="rId11" Type="http://schemas.openxmlformats.org/officeDocument/2006/relationships/slide" Target="slides/slide7.xml"/><Relationship Id="rId22" Type="http://schemas.openxmlformats.org/officeDocument/2006/relationships/font" Target="fonts/SourceSans3-boldItalic.fntdata"/><Relationship Id="rId10" Type="http://schemas.openxmlformats.org/officeDocument/2006/relationships/slide" Target="slides/slide6.xml"/><Relationship Id="rId21" Type="http://schemas.openxmlformats.org/officeDocument/2006/relationships/font" Target="fonts/SourceSans3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lexandriaMedium-regular.fntdata"/><Relationship Id="rId14" Type="http://schemas.openxmlformats.org/officeDocument/2006/relationships/slide" Target="slides/slide10.xml"/><Relationship Id="rId17" Type="http://schemas.openxmlformats.org/officeDocument/2006/relationships/font" Target="fonts/Manrope-regular.fntdata"/><Relationship Id="rId16" Type="http://schemas.openxmlformats.org/officeDocument/2006/relationships/font" Target="fonts/AlexandriaMedium-bold.fntdata"/><Relationship Id="rId5" Type="http://schemas.openxmlformats.org/officeDocument/2006/relationships/slide" Target="slides/slide1.xml"/><Relationship Id="rId19" Type="http://schemas.openxmlformats.org/officeDocument/2006/relationships/font" Target="fonts/SourceSans3-regular.fntdata"/><Relationship Id="rId6" Type="http://schemas.openxmlformats.org/officeDocument/2006/relationships/slide" Target="slides/slide2.xml"/><Relationship Id="rId18" Type="http://schemas.openxmlformats.org/officeDocument/2006/relationships/font" Target="fonts/Manrop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c83ade6ed_2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c83ade6ed_2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c83ade6ed_2_8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c83ade6ed_2_8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c83ade6ed_2_12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c83ade6ed_2_12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c83ade6ed_2_16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c83ade6ed_2_16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c83ade6ed_2_2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c83ade6ed_2_2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" name="Google Shape;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/>
          <p:nvPr/>
        </p:nvSpPr>
        <p:spPr>
          <a:xfrm>
            <a:off x="6280190" y="247328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4450"/>
              <a:buFont typeface="Alexandria Medium"/>
              <a:buNone/>
            </a:pPr>
            <a:r>
              <a:rPr lang="en-US" sz="445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AI-Powered Plagiarism Detection System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6280190" y="3981569"/>
            <a:ext cx="7556421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2200"/>
              <a:buFont typeface="Alexandria Medium"/>
              <a:buNone/>
            </a:pPr>
            <a:r>
              <a:rPr lang="en-US" sz="22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Using Sentence-BERT for Semantic Similarity Analysis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280190" y="5030391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750"/>
              <a:buFont typeface="Manrope"/>
              <a:buNone/>
            </a:pPr>
            <a:r>
              <a:rPr lang="en-US" sz="175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Detecting paraphrased content through advanced natural language processing and transformer-based embeddings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12594771" y="7553972"/>
            <a:ext cx="1948543" cy="5660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6350240" y="6096371"/>
            <a:ext cx="7416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1" lang="en-US" sz="1900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Course:</a:t>
            </a:r>
            <a:r>
              <a:rPr lang="en-US" sz="1900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 Information Retrieval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6350240" y="6744190"/>
            <a:ext cx="7416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1" lang="en-US" sz="1900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Presented by:</a:t>
            </a:r>
            <a:r>
              <a:rPr lang="en-US" sz="1900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 Siddharth Kenia (1350355), Manthan Maru(1354631)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6350240" y="7392009"/>
            <a:ext cx="7416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Source Sans 3"/>
              <a:buNone/>
            </a:pPr>
            <a:r>
              <a:rPr b="1" lang="en-US" sz="1900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Professor:</a:t>
            </a:r>
            <a:r>
              <a:rPr lang="en-US" sz="1900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 Houwei Cao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577810" y="715685"/>
            <a:ext cx="4127540" cy="515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3250"/>
              <a:buFont typeface="Alexandria Medium"/>
              <a:buNone/>
            </a:pPr>
            <a:r>
              <a:rPr lang="en-US" sz="325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Key Takeaways</a:t>
            </a:r>
            <a:endParaRPr sz="3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577810" y="1479233"/>
            <a:ext cx="3911679" cy="2155150"/>
          </a:xfrm>
          <a:prstGeom prst="roundRect">
            <a:avLst>
              <a:gd fmla="val 11491" name="adj"/>
            </a:avLst>
          </a:prstGeom>
          <a:solidFill>
            <a:srgbClr val="E6F7FF"/>
          </a:solidFill>
          <a:ln cap="flat" cmpd="sng" w="9525">
            <a:solidFill>
              <a:srgbClr val="B3D5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1" name="Google Shape;17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451" y="1651873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658" y="1788081"/>
            <a:ext cx="222885" cy="222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750451" y="2312194"/>
            <a:ext cx="2761893" cy="257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lexandria Medium"/>
              <a:buNone/>
            </a:pPr>
            <a:r>
              <a:rPr lang="en-US" sz="1600">
                <a:solidFill>
                  <a:srgbClr val="000000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Semantic Detection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750451" y="2669143"/>
            <a:ext cx="3566398" cy="79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nrope"/>
              <a:buNone/>
            </a:pPr>
            <a:r>
              <a:rPr lang="en-US" sz="13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Successfully built an AI system that identifies paraphrased content better than traditional keyword-matching approaches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4654510" y="1479233"/>
            <a:ext cx="3911679" cy="2155150"/>
          </a:xfrm>
          <a:prstGeom prst="roundRect">
            <a:avLst>
              <a:gd fmla="val 11491" name="adj"/>
            </a:avLst>
          </a:prstGeom>
          <a:solidFill>
            <a:srgbClr val="E6F7FF"/>
          </a:solidFill>
          <a:ln cap="flat" cmpd="sng" w="9525">
            <a:solidFill>
              <a:srgbClr val="B3D5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6" name="Google Shape;17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7151" y="1651873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63358" y="1788081"/>
            <a:ext cx="222885" cy="222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/>
          <p:nvPr/>
        </p:nvSpPr>
        <p:spPr>
          <a:xfrm>
            <a:off x="4827151" y="2312194"/>
            <a:ext cx="2063710" cy="257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lexandria Medium"/>
              <a:buNone/>
            </a:pPr>
            <a:r>
              <a:rPr lang="en-US" sz="1600">
                <a:solidFill>
                  <a:srgbClr val="000000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Robust Integration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4827151" y="2669143"/>
            <a:ext cx="3566398" cy="792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nrope"/>
              <a:buNone/>
            </a:pPr>
            <a:r>
              <a:rPr lang="en-US" sz="13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Achieved seamless backend-frontend architecture with FastAPI, React, and Sentence-BERT working in harmony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577810" y="3799403"/>
            <a:ext cx="7988379" cy="1626751"/>
          </a:xfrm>
          <a:prstGeom prst="roundRect">
            <a:avLst>
              <a:gd fmla="val 15224" name="adj"/>
            </a:avLst>
          </a:prstGeom>
          <a:solidFill>
            <a:srgbClr val="E6F7FF"/>
          </a:solidFill>
          <a:ln cap="flat" cmpd="sng" w="9525">
            <a:solidFill>
              <a:srgbClr val="B3D5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1" name="Google Shape;181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0451" y="3972044"/>
            <a:ext cx="495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6658" y="4108252"/>
            <a:ext cx="222885" cy="22288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750451" y="4632365"/>
            <a:ext cx="2063710" cy="257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lexandria Medium"/>
              <a:buNone/>
            </a:pPr>
            <a:r>
              <a:rPr lang="en-US" sz="1600">
                <a:solidFill>
                  <a:srgbClr val="000000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Strong Foundation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750451" y="4989314"/>
            <a:ext cx="7643098" cy="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nrope"/>
              <a:buNone/>
            </a:pPr>
            <a:r>
              <a:rPr lang="en-US" sz="13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Created a scalable platform ready for expansion into a comprehensive academic integrity solution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577810" y="5694364"/>
            <a:ext cx="7988379" cy="28218"/>
          </a:xfrm>
          <a:prstGeom prst="rect">
            <a:avLst/>
          </a:prstGeom>
          <a:solidFill>
            <a:srgbClr val="5B6E8C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577810" y="5970151"/>
            <a:ext cx="7988379" cy="1031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6500"/>
              <a:buFont typeface="Alexandria Medium"/>
              <a:buNone/>
            </a:pPr>
            <a:r>
              <a:rPr lang="en-US" sz="65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Thank You</a:t>
            </a:r>
            <a:endParaRPr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577810" y="7249716"/>
            <a:ext cx="7988379" cy="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300"/>
              <a:buFont typeface="Manrope"/>
              <a:buNone/>
            </a:pPr>
            <a:r>
              <a:rPr lang="en-US" sz="130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Questions &amp; Discussion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98"/>
            <a:ext cx="14629691" cy="8165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98"/>
            <a:ext cx="14629691" cy="8165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41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/>
          <p:nvPr/>
        </p:nvSpPr>
        <p:spPr>
          <a:xfrm>
            <a:off x="6139339" y="513040"/>
            <a:ext cx="6395323" cy="583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3650"/>
              <a:buFont typeface="Alexandria Medium"/>
              <a:buNone/>
            </a:pPr>
            <a:r>
              <a:rPr lang="en-US" sz="365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How Sentence-BERT Works</a:t>
            </a:r>
            <a:endParaRPr sz="36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2" name="Google Shape;8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9339" y="1375886"/>
            <a:ext cx="932855" cy="137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7258764" y="1562457"/>
            <a:ext cx="2332077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800"/>
              <a:buFont typeface="Alexandria Medium"/>
              <a:buNone/>
            </a:pPr>
            <a:r>
              <a:rPr lang="en-US" sz="18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Input Text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7258764" y="1965841"/>
            <a:ext cx="6718697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450"/>
              <a:buFont typeface="Manrope"/>
              <a:buNone/>
            </a:pPr>
            <a:r>
              <a:rPr lang="en-US" sz="145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Documents are processed and split into individual sentences for granular analysis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5" name="Google Shape;8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339" y="2749391"/>
            <a:ext cx="932855" cy="137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/>
          <p:nvPr/>
        </p:nvSpPr>
        <p:spPr>
          <a:xfrm>
            <a:off x="7258764" y="2935962"/>
            <a:ext cx="2676049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800"/>
              <a:buFont typeface="Alexandria Medium"/>
              <a:buNone/>
            </a:pPr>
            <a:r>
              <a:rPr lang="en-US" sz="18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Semantic Embeddings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7258764" y="3339346"/>
            <a:ext cx="6718697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450"/>
              <a:buFont typeface="Manrope"/>
              <a:buNone/>
            </a:pPr>
            <a:r>
              <a:rPr lang="en-US" sz="145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BERT-based transformer generates vector representations capturing contextual meaning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8" name="Google Shape;8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9339" y="4122896"/>
            <a:ext cx="932855" cy="11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7258764" y="4309467"/>
            <a:ext cx="2332077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800"/>
              <a:buFont typeface="Alexandria Medium"/>
              <a:buNone/>
            </a:pPr>
            <a:r>
              <a:rPr lang="en-US" sz="18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Similarity Matrix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7258764" y="4712851"/>
            <a:ext cx="6718697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450"/>
              <a:buFont typeface="Manrope"/>
              <a:buNone/>
            </a:pPr>
            <a:r>
              <a:rPr lang="en-US" sz="145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Cosine similarity computed between all sentence pairs from both documents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1" name="Google Shape;9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39339" y="5242322"/>
            <a:ext cx="932855" cy="137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7258764" y="5428893"/>
            <a:ext cx="2332077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800"/>
              <a:buFont typeface="Alexandria Medium"/>
              <a:buNone/>
            </a:pPr>
            <a:r>
              <a:rPr lang="en-US" sz="18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Classification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7258764" y="5832277"/>
            <a:ext cx="6718697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450"/>
              <a:buFont typeface="Manrope"/>
              <a:buNone/>
            </a:pPr>
            <a:r>
              <a:rPr lang="en-US" sz="145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Threshold-based detection identifies exact matches and paraphrased content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6139339" y="6825615"/>
            <a:ext cx="7838123" cy="895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450"/>
              <a:buFont typeface="Manrope"/>
              <a:buNone/>
            </a:pPr>
            <a:r>
              <a:rPr lang="en-US" sz="145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Unlike traditional systems that match keywords, Sentence-BERT captures the actual meaning of text. This allows detection of paraphrasing where words change but ideas remain identical.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12594771" y="7553972"/>
            <a:ext cx="1948543" cy="5660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98"/>
            <a:ext cx="14629691" cy="8165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98"/>
            <a:ext cx="14629691" cy="816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0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773787" y="607933"/>
            <a:ext cx="6234113" cy="690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4350"/>
              <a:buFont typeface="Alexandria Medium"/>
              <a:buNone/>
            </a:pPr>
            <a:r>
              <a:rPr lang="en-US" sz="435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Detection Model Logic</a:t>
            </a:r>
            <a:endParaRPr sz="4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773787" y="1740813"/>
            <a:ext cx="4213622" cy="2278142"/>
          </a:xfrm>
          <a:prstGeom prst="roundRect">
            <a:avLst>
              <a:gd fmla="val 14558" name="adj"/>
            </a:avLst>
          </a:prstGeom>
          <a:solidFill>
            <a:srgbClr val="FF6B6B">
              <a:alpha val="49803"/>
            </a:srgbClr>
          </a:solidFill>
          <a:ln cap="flat" cmpd="sng" w="9525">
            <a:solidFill>
              <a:srgbClr val="E5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1002387" y="1969413"/>
            <a:ext cx="3316367" cy="414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lexandria Medium"/>
              <a:buNone/>
            </a:pPr>
            <a:r>
              <a:rPr lang="en-US" sz="2600">
                <a:solidFill>
                  <a:srgbClr val="000000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≥ 0.90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1002387" y="2472214"/>
            <a:ext cx="276367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lexandria Medium"/>
              <a:buNone/>
            </a:pPr>
            <a:r>
              <a:rPr lang="en-US" sz="2150">
                <a:solidFill>
                  <a:srgbClr val="000000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Exact Match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1002387" y="2950250"/>
            <a:ext cx="3756422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nrope"/>
              <a:buNone/>
            </a:pPr>
            <a:r>
              <a:rPr lang="en-US" sz="17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Direct copying detected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1002387" y="3436620"/>
            <a:ext cx="3756422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nrope"/>
              <a:buNone/>
            </a:pPr>
            <a:r>
              <a:rPr lang="en-US" sz="17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Highlighted in red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5208389" y="1740813"/>
            <a:ext cx="4213622" cy="2278142"/>
          </a:xfrm>
          <a:prstGeom prst="roundRect">
            <a:avLst>
              <a:gd fmla="val 14558" name="adj"/>
            </a:avLst>
          </a:prstGeom>
          <a:solidFill>
            <a:srgbClr val="FFD93D">
              <a:alpha val="49803"/>
            </a:srgbClr>
          </a:solidFill>
          <a:ln cap="flat" cmpd="sng" w="9525">
            <a:solidFill>
              <a:srgbClr val="E5BF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5436989" y="1969413"/>
            <a:ext cx="3316367" cy="414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lexandria Medium"/>
              <a:buNone/>
            </a:pPr>
            <a:r>
              <a:rPr lang="en-US" sz="2600">
                <a:solidFill>
                  <a:srgbClr val="000000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0.80 – 0.90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5436989" y="2472214"/>
            <a:ext cx="276367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lexandria Medium"/>
              <a:buNone/>
            </a:pPr>
            <a:r>
              <a:rPr lang="en-US" sz="2150">
                <a:solidFill>
                  <a:srgbClr val="000000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Paraphrased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5436989" y="2950250"/>
            <a:ext cx="3756422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nrope"/>
              <a:buNone/>
            </a:pPr>
            <a:r>
              <a:rPr lang="en-US" sz="17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Semantic similarity found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5436989" y="3436620"/>
            <a:ext cx="3756422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nrope"/>
              <a:buNone/>
            </a:pPr>
            <a:r>
              <a:rPr lang="en-US" sz="17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Highlighted in yellow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9642991" y="1740813"/>
            <a:ext cx="4213622" cy="2278142"/>
          </a:xfrm>
          <a:prstGeom prst="roundRect">
            <a:avLst>
              <a:gd fmla="val 14558" name="adj"/>
            </a:avLst>
          </a:prstGeom>
          <a:solidFill>
            <a:srgbClr val="6BCB77">
              <a:alpha val="49803"/>
            </a:srgbClr>
          </a:solidFill>
          <a:ln cap="flat" cmpd="sng" w="9525">
            <a:solidFill>
              <a:srgbClr val="51B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9871591" y="1969413"/>
            <a:ext cx="3316367" cy="414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lexandria Medium"/>
              <a:buNone/>
            </a:pPr>
            <a:r>
              <a:rPr lang="en-US" sz="2600">
                <a:solidFill>
                  <a:srgbClr val="000000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&lt; 0.80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9871591" y="2472214"/>
            <a:ext cx="276367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lexandria Medium"/>
              <a:buNone/>
            </a:pPr>
            <a:r>
              <a:rPr lang="en-US" sz="2150">
                <a:solidFill>
                  <a:srgbClr val="000000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Original Content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9871591" y="2950250"/>
            <a:ext cx="3756422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nrope"/>
              <a:buNone/>
            </a:pPr>
            <a:r>
              <a:rPr lang="en-US" sz="17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Sufficiently unique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9871591" y="3436620"/>
            <a:ext cx="3756422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nrope"/>
              <a:buNone/>
            </a:pPr>
            <a:r>
              <a:rPr lang="en-US" sz="17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No highlighting applied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773787" y="4378195"/>
            <a:ext cx="13082826" cy="35243"/>
          </a:xfrm>
          <a:prstGeom prst="rect">
            <a:avLst/>
          </a:prstGeom>
          <a:solidFill>
            <a:srgbClr val="5B6E8C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773787" y="4744998"/>
            <a:ext cx="4270891" cy="414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2600"/>
              <a:buFont typeface="Alexandria Medium"/>
              <a:buNone/>
            </a:pPr>
            <a:r>
              <a:rPr lang="en-US" sz="26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Cosine Similarity Formula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773787" y="5491043"/>
            <a:ext cx="13082826" cy="789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</a:pPr>
            <a:r>
              <a:t/>
            </a:r>
            <a:endParaRPr sz="1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787" y="5491043"/>
            <a:ext cx="13082826" cy="78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773787" y="6560463"/>
            <a:ext cx="13082826" cy="1061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700"/>
              <a:buFont typeface="Manrope"/>
              <a:buNone/>
            </a:pPr>
            <a:r>
              <a:rPr lang="en-US" sz="170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This mathematical approach measures the angle between two embedding vectors, producing a similarity score between 0 (completely different) and 1 (identical meaning). The threshold-based classification ensures accurate detection while minimizing false positives.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12594771" y="7553972"/>
            <a:ext cx="1948543" cy="5660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508992" y="399931"/>
            <a:ext cx="5100638" cy="454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2850"/>
              <a:buFont typeface="Alexandria Medium"/>
              <a:buNone/>
            </a:pPr>
            <a:r>
              <a:rPr lang="en-US" sz="285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Implementation Challenges</a:t>
            </a:r>
            <a:endParaRPr sz="2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92" y="1236107"/>
            <a:ext cx="6628805" cy="662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/>
          <p:nvPr/>
        </p:nvSpPr>
        <p:spPr>
          <a:xfrm>
            <a:off x="7500223" y="1236107"/>
            <a:ext cx="6628805" cy="1158835"/>
          </a:xfrm>
          <a:prstGeom prst="roundRect">
            <a:avLst>
              <a:gd fmla="val 18825" name="adj"/>
            </a:avLst>
          </a:prstGeom>
          <a:solidFill>
            <a:srgbClr val="FFFFFF"/>
          </a:solidFill>
          <a:ln cap="flat" cmpd="sng" w="15225">
            <a:solidFill>
              <a:srgbClr val="B3D5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7660838" y="1396722"/>
            <a:ext cx="2800945" cy="227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400"/>
              <a:buFont typeface="Alexandria Medium"/>
              <a:buNone/>
            </a:pPr>
            <a:r>
              <a:rPr lang="en-US" sz="14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PDF Extraction Inconsistencies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7660838" y="1769269"/>
            <a:ext cx="6307574" cy="465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100"/>
              <a:buFont typeface="Manrope"/>
              <a:buNone/>
            </a:pPr>
            <a:r>
              <a:rPr lang="en-US" sz="110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Formatting issues, tables, and multi-column layouts create text extraction challenges requiring robust parsing logic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7500223" y="2540318"/>
            <a:ext cx="6628805" cy="1158835"/>
          </a:xfrm>
          <a:prstGeom prst="roundRect">
            <a:avLst>
              <a:gd fmla="val 18825" name="adj"/>
            </a:avLst>
          </a:prstGeom>
          <a:solidFill>
            <a:srgbClr val="FFFFFF"/>
          </a:solidFill>
          <a:ln cap="flat" cmpd="sng" w="15225">
            <a:solidFill>
              <a:srgbClr val="B3D5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7660838" y="2700933"/>
            <a:ext cx="2567464" cy="227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400"/>
              <a:buFont typeface="Alexandria Medium"/>
              <a:buNone/>
            </a:pPr>
            <a:r>
              <a:rPr lang="en-US" sz="14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Sentence Splitting Accuracy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7660838" y="3073479"/>
            <a:ext cx="6307574" cy="465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100"/>
              <a:buFont typeface="Manrope"/>
              <a:buNone/>
            </a:pPr>
            <a:r>
              <a:rPr lang="en-US" sz="110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Abbreviations, decimal numbers, and special punctuation complicate proper sentence boundary detection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7500223" y="3844528"/>
            <a:ext cx="6628805" cy="1158835"/>
          </a:xfrm>
          <a:prstGeom prst="roundRect">
            <a:avLst>
              <a:gd fmla="val 18825" name="adj"/>
            </a:avLst>
          </a:prstGeom>
          <a:solidFill>
            <a:srgbClr val="FFFFFF"/>
          </a:solidFill>
          <a:ln cap="flat" cmpd="sng" w="15225">
            <a:solidFill>
              <a:srgbClr val="B3D5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7660838" y="4005143"/>
            <a:ext cx="1982986" cy="227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400"/>
              <a:buFont typeface="Alexandria Medium"/>
              <a:buNone/>
            </a:pPr>
            <a:r>
              <a:rPr lang="en-US" sz="14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Model Inference Time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7660838" y="4377690"/>
            <a:ext cx="6307574" cy="465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100"/>
              <a:buFont typeface="Manrope"/>
              <a:buNone/>
            </a:pPr>
            <a:r>
              <a:rPr lang="en-US" sz="110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Large documents with hundreds of sentences require optimization to maintain reasonable processing speeds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7500223" y="5148739"/>
            <a:ext cx="6628805" cy="1158835"/>
          </a:xfrm>
          <a:prstGeom prst="roundRect">
            <a:avLst>
              <a:gd fmla="val 18825" name="adj"/>
            </a:avLst>
          </a:prstGeom>
          <a:solidFill>
            <a:srgbClr val="FFFFFF"/>
          </a:solidFill>
          <a:ln cap="flat" cmpd="sng" w="15225">
            <a:solidFill>
              <a:srgbClr val="B3D5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7660838" y="5309354"/>
            <a:ext cx="2290643" cy="227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400"/>
              <a:buFont typeface="Alexandria Medium"/>
              <a:buNone/>
            </a:pPr>
            <a:r>
              <a:rPr lang="en-US" sz="14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Short Sentence Handling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660838" y="5681901"/>
            <a:ext cx="6307574" cy="465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100"/>
              <a:buFont typeface="Manrope"/>
              <a:buNone/>
            </a:pPr>
            <a:r>
              <a:rPr lang="en-US" sz="110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Very brief sentences or fragments produce less reliable embeddings, affecting similarity accuracy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500223" y="6452949"/>
            <a:ext cx="6628805" cy="1158835"/>
          </a:xfrm>
          <a:prstGeom prst="roundRect">
            <a:avLst>
              <a:gd fmla="val 18825" name="adj"/>
            </a:avLst>
          </a:prstGeom>
          <a:solidFill>
            <a:srgbClr val="FFFFFF"/>
          </a:solidFill>
          <a:ln cap="flat" cmpd="sng" w="15225">
            <a:solidFill>
              <a:srgbClr val="B3D5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7660838" y="6613565"/>
            <a:ext cx="1957745" cy="227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400"/>
              <a:buFont typeface="Alexandria Medium"/>
              <a:buNone/>
            </a:pPr>
            <a:r>
              <a:rPr lang="en-US" sz="140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Threshold Calibration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7660838" y="6986111"/>
            <a:ext cx="6307574" cy="465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B6E8C"/>
              </a:buClr>
              <a:buSzPts val="1100"/>
              <a:buFont typeface="Manrope"/>
              <a:buNone/>
            </a:pPr>
            <a:r>
              <a:rPr lang="en-US" sz="1100">
                <a:solidFill>
                  <a:srgbClr val="5B6E8C"/>
                </a:solidFill>
                <a:latin typeface="Manrope"/>
                <a:ea typeface="Manrope"/>
                <a:cs typeface="Manrope"/>
                <a:sym typeface="Manrope"/>
              </a:rPr>
              <a:t>Balancing sensitivity to catch paraphrasing while avoiding false positives requires careful threshold tuning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12877800" y="7757159"/>
            <a:ext cx="1665514" cy="36287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98"/>
            <a:ext cx="14629691" cy="8165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